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62" r:id="rId6"/>
    <p:sldId id="263" r:id="rId7"/>
    <p:sldId id="264" r:id="rId8"/>
    <p:sldId id="265" r:id="rId9"/>
    <p:sldId id="259" r:id="rId10"/>
    <p:sldId id="260" r:id="rId11"/>
  </p:sldIdLst>
  <p:sldSz cx="18288000" cy="10287000"/>
  <p:notesSz cx="6858000" cy="9144000"/>
  <p:embeddedFontLst>
    <p:embeddedFont>
      <p:font typeface="Lilita One" panose="02000000000000000000"/>
      <p:regular r:id="rId15"/>
    </p:embeddedFont>
    <p:embeddedFont>
      <p:font typeface="Times New Roman Bold" panose="02030802070405020303"/>
      <p:bold r:id="rId16"/>
    </p:embeddedFont>
    <p:embeddedFont>
      <p:font typeface="Calibri" panose="020F050202020403020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11.jpeg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211586" y="1258100"/>
            <a:ext cx="5051575" cy="8543891"/>
          </a:xfrm>
          <a:custGeom>
            <a:avLst/>
            <a:gdLst/>
            <a:ahLst/>
            <a:cxnLst/>
            <a:rect l="l" t="t" r="r" b="b"/>
            <a:pathLst>
              <a:path w="5051575" h="8543891">
                <a:moveTo>
                  <a:pt x="0" y="0"/>
                </a:moveTo>
                <a:lnTo>
                  <a:pt x="5051575" y="0"/>
                </a:lnTo>
                <a:lnTo>
                  <a:pt x="5051575" y="8543891"/>
                </a:lnTo>
                <a:lnTo>
                  <a:pt x="0" y="8543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784785" y="5530045"/>
            <a:ext cx="19274505" cy="9010831"/>
          </a:xfrm>
          <a:custGeom>
            <a:avLst/>
            <a:gdLst/>
            <a:ahLst/>
            <a:cxnLst/>
            <a:rect l="l" t="t" r="r" b="b"/>
            <a:pathLst>
              <a:path w="19274505" h="9010831">
                <a:moveTo>
                  <a:pt x="0" y="0"/>
                </a:moveTo>
                <a:lnTo>
                  <a:pt x="19274505" y="0"/>
                </a:lnTo>
                <a:lnTo>
                  <a:pt x="19274505" y="9010832"/>
                </a:lnTo>
                <a:lnTo>
                  <a:pt x="0" y="9010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3087507" y="601646"/>
            <a:ext cx="6757559" cy="5414494"/>
          </a:xfrm>
          <a:custGeom>
            <a:avLst/>
            <a:gdLst/>
            <a:ahLst/>
            <a:cxnLst/>
            <a:rect l="l" t="t" r="r" b="b"/>
            <a:pathLst>
              <a:path w="6757559" h="5414494">
                <a:moveTo>
                  <a:pt x="0" y="0"/>
                </a:moveTo>
                <a:lnTo>
                  <a:pt x="6757559" y="0"/>
                </a:lnTo>
                <a:lnTo>
                  <a:pt x="6757559" y="5414494"/>
                </a:lnTo>
                <a:lnTo>
                  <a:pt x="0" y="5414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4145779" y="3199440"/>
            <a:ext cx="9996443" cy="31904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165"/>
              </a:lnSpc>
            </a:pPr>
            <a:r>
              <a:rPr lang="en-US" sz="13080">
                <a:solidFill>
                  <a:srgbClr val="257167"/>
                </a:solidFill>
                <a:latin typeface="Lilita One" panose="02000000000000000000"/>
                <a:ea typeface="Lilita One" panose="02000000000000000000"/>
                <a:cs typeface="Lilita One" panose="02000000000000000000"/>
                <a:sym typeface="Lilita One" panose="02000000000000000000"/>
              </a:rPr>
              <a:t>WEBSITE </a:t>
            </a:r>
            <a:endParaRPr lang="en-US" sz="13080">
              <a:solidFill>
                <a:srgbClr val="257167"/>
              </a:solidFill>
              <a:latin typeface="Lilita One" panose="02000000000000000000"/>
              <a:ea typeface="Lilita One" panose="02000000000000000000"/>
              <a:cs typeface="Lilita One" panose="02000000000000000000"/>
              <a:sym typeface="Lilita One" panose="02000000000000000000"/>
            </a:endParaRPr>
          </a:p>
          <a:p>
            <a:pPr algn="ctr">
              <a:lnSpc>
                <a:spcPts val="12165"/>
              </a:lnSpc>
            </a:pPr>
            <a:r>
              <a:rPr lang="en-US" sz="13080">
                <a:solidFill>
                  <a:srgbClr val="257167"/>
                </a:solidFill>
                <a:latin typeface="Lilita One" panose="02000000000000000000"/>
                <a:ea typeface="Lilita One" panose="02000000000000000000"/>
                <a:cs typeface="Lilita One" panose="02000000000000000000"/>
                <a:sym typeface="Lilita One" panose="02000000000000000000"/>
              </a:rPr>
              <a:t>NÔNG SẢN</a:t>
            </a:r>
            <a:endParaRPr lang="en-US" sz="13080">
              <a:solidFill>
                <a:srgbClr val="257167"/>
              </a:solidFill>
              <a:latin typeface="Lilita One" panose="02000000000000000000"/>
              <a:ea typeface="Lilita One" panose="02000000000000000000"/>
              <a:cs typeface="Lilita One" panose="02000000000000000000"/>
              <a:sym typeface="Lilita One" panose="02000000000000000000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4833378" y="7052526"/>
            <a:ext cx="8621244" cy="7607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5"/>
              </a:lnSpc>
              <a:spcBef>
                <a:spcPct val="0"/>
              </a:spcBef>
            </a:pPr>
            <a:r>
              <a:rPr lang="en-US" sz="4240" b="1">
                <a:solidFill>
                  <a:srgbClr val="000000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Lê Minh Hận - 0020410355</a:t>
            </a:r>
            <a:endParaRPr lang="en-US" sz="4240" b="1">
              <a:solidFill>
                <a:srgbClr val="000000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3821686" y="212439"/>
            <a:ext cx="10061561" cy="8162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35"/>
              </a:lnSpc>
              <a:spcBef>
                <a:spcPct val="0"/>
              </a:spcBef>
            </a:pPr>
            <a:r>
              <a:rPr lang="en-US" sz="42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PHÁT TRIỂN ỨNG DỤNG BẰNG JAVA</a:t>
            </a:r>
            <a:endParaRPr lang="en-US" sz="42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86514" y="6199721"/>
            <a:ext cx="17295702" cy="10886590"/>
          </a:xfrm>
          <a:custGeom>
            <a:avLst/>
            <a:gdLst/>
            <a:ahLst/>
            <a:cxnLst/>
            <a:rect l="l" t="t" r="r" b="b"/>
            <a:pathLst>
              <a:path w="17295702" h="10886590">
                <a:moveTo>
                  <a:pt x="0" y="0"/>
                </a:moveTo>
                <a:lnTo>
                  <a:pt x="17295702" y="0"/>
                </a:lnTo>
                <a:lnTo>
                  <a:pt x="17295702" y="10886589"/>
                </a:lnTo>
                <a:lnTo>
                  <a:pt x="0" y="10886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155290" y="2182871"/>
            <a:ext cx="10645298" cy="5048719"/>
            <a:chOff x="0" y="0"/>
            <a:chExt cx="2466684" cy="11698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66684" cy="1169868"/>
            </a:xfrm>
            <a:custGeom>
              <a:avLst/>
              <a:gdLst/>
              <a:ahLst/>
              <a:cxnLst/>
              <a:rect l="l" t="t" r="r" b="b"/>
              <a:pathLst>
                <a:path w="2466684" h="1169868">
                  <a:moveTo>
                    <a:pt x="24727" y="0"/>
                  </a:moveTo>
                  <a:lnTo>
                    <a:pt x="2441957" y="0"/>
                  </a:lnTo>
                  <a:cubicBezTo>
                    <a:pt x="2448515" y="0"/>
                    <a:pt x="2454805" y="2605"/>
                    <a:pt x="2459442" y="7242"/>
                  </a:cubicBezTo>
                  <a:cubicBezTo>
                    <a:pt x="2464079" y="11880"/>
                    <a:pt x="2466684" y="18169"/>
                    <a:pt x="2466684" y="24727"/>
                  </a:cubicBezTo>
                  <a:lnTo>
                    <a:pt x="2466684" y="1145141"/>
                  </a:lnTo>
                  <a:cubicBezTo>
                    <a:pt x="2466684" y="1158797"/>
                    <a:pt x="2455613" y="1169868"/>
                    <a:pt x="2441957" y="1169868"/>
                  </a:cubicBezTo>
                  <a:lnTo>
                    <a:pt x="24727" y="1169868"/>
                  </a:lnTo>
                  <a:cubicBezTo>
                    <a:pt x="11071" y="1169868"/>
                    <a:pt x="0" y="1158797"/>
                    <a:pt x="0" y="1145141"/>
                  </a:cubicBezTo>
                  <a:lnTo>
                    <a:pt x="0" y="24727"/>
                  </a:lnTo>
                  <a:cubicBezTo>
                    <a:pt x="0" y="11071"/>
                    <a:pt x="11071" y="0"/>
                    <a:pt x="247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66684" cy="120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7" name="Freeform 7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39018" y="964435"/>
            <a:ext cx="8834163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5"/>
              </a:lnSpc>
              <a:spcBef>
                <a:spcPct val="0"/>
              </a:spcBef>
            </a:pPr>
            <a:r>
              <a:rPr lang="en-US" sz="74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MỤC TIÊU ĐỀ TÀI</a:t>
            </a:r>
            <a:endParaRPr lang="en-US" sz="74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10514" y="2240656"/>
            <a:ext cx="9695638" cy="4516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Xây dựng website hoàn chỉnh.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Thực hành kết hợp font-end và back-end.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Tạo hệ thống có thể quản lý dữ liệu 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Áp dụng Tailwind CSS để thiết kế giao diện.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2135037" y="971490"/>
            <a:ext cx="8608171" cy="6897297"/>
          </a:xfrm>
          <a:custGeom>
            <a:avLst/>
            <a:gdLst/>
            <a:ahLst/>
            <a:cxnLst/>
            <a:rect l="l" t="t" r="r" b="b"/>
            <a:pathLst>
              <a:path w="8608171" h="6897297">
                <a:moveTo>
                  <a:pt x="0" y="0"/>
                </a:moveTo>
                <a:lnTo>
                  <a:pt x="8608171" y="0"/>
                </a:lnTo>
                <a:lnTo>
                  <a:pt x="8608171" y="6897297"/>
                </a:lnTo>
                <a:lnTo>
                  <a:pt x="0" y="6897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02128" y="4881248"/>
            <a:ext cx="18892255" cy="8910430"/>
          </a:xfrm>
          <a:custGeom>
            <a:avLst/>
            <a:gdLst/>
            <a:ahLst/>
            <a:cxnLst/>
            <a:rect l="l" t="t" r="r" b="b"/>
            <a:pathLst>
              <a:path w="18892255" h="8910430">
                <a:moveTo>
                  <a:pt x="0" y="0"/>
                </a:moveTo>
                <a:lnTo>
                  <a:pt x="18892256" y="0"/>
                </a:lnTo>
                <a:lnTo>
                  <a:pt x="18892256" y="8910431"/>
                </a:lnTo>
                <a:lnTo>
                  <a:pt x="0" y="8910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351187" y="3605315"/>
            <a:ext cx="4846707" cy="2407282"/>
            <a:chOff x="0" y="0"/>
            <a:chExt cx="976437" cy="4849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7" name="Group 7"/>
          <p:cNvGrpSpPr/>
          <p:nvPr/>
        </p:nvGrpSpPr>
        <p:grpSpPr>
          <a:xfrm rot="0">
            <a:off x="6720647" y="3605315"/>
            <a:ext cx="4846707" cy="2407282"/>
            <a:chOff x="0" y="0"/>
            <a:chExt cx="976437" cy="48498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id="10" name="Group 10"/>
          <p:cNvGrpSpPr/>
          <p:nvPr/>
        </p:nvGrpSpPr>
        <p:grpSpPr>
          <a:xfrm rot="0">
            <a:off x="12078820" y="3605315"/>
            <a:ext cx="4846707" cy="2407282"/>
            <a:chOff x="0" y="0"/>
            <a:chExt cx="976437" cy="484981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" name="Freeform 13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942727" y="877445"/>
            <a:ext cx="10402545" cy="829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70"/>
              </a:lnSpc>
              <a:spcBef>
                <a:spcPct val="0"/>
              </a:spcBef>
            </a:pPr>
            <a:r>
              <a:rPr lang="en-US" sz="69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CÔNG NGHỆ SỬ DỤNG</a:t>
            </a:r>
            <a:endParaRPr lang="en-US" sz="69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23594" y="3815515"/>
            <a:ext cx="4120753" cy="2097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15"/>
              </a:lnSpc>
              <a:spcBef>
                <a:spcPct val="0"/>
              </a:spcBef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MongoDB: Cơ sở dữ liệu NoSQL lưu trữ dữ liệu dưới dạng BSON (JSON).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379373" y="2949275"/>
            <a:ext cx="2790336" cy="606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01</a:t>
            </a:r>
            <a:endParaRPr lang="en-US" sz="3560" b="1" u="none" strike="noStrike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7748832" y="2949275"/>
            <a:ext cx="2790336" cy="606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02</a:t>
            </a:r>
            <a:endParaRPr lang="en-US" sz="3560" b="1" u="none" strike="noStrike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107006" y="2949275"/>
            <a:ext cx="2790336" cy="606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03</a:t>
            </a:r>
            <a:endParaRPr lang="en-US" sz="3560" b="1" u="none" strike="noStrike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7066884" y="3815515"/>
            <a:ext cx="4144888" cy="20973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Exp</a:t>
            </a:r>
            <a:r>
              <a:rPr lang="en-US" sz="2925" u="none" strike="noStrik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ress.js: Framework cho Node.js giúp xây dựng RESTful API dễ dàng</a:t>
            </a:r>
            <a:endParaRPr lang="en-US" sz="2925" u="none" strike="noStrik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12447713" y="3815515"/>
            <a:ext cx="4116693" cy="1583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095"/>
              </a:lnSpc>
              <a:spcBef>
                <a:spcPct val="0"/>
              </a:spcBef>
            </a:pPr>
            <a:r>
              <a:rPr lang="en-US" sz="2925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R</a:t>
            </a:r>
            <a:r>
              <a:rPr lang="en-US" sz="2925" u="none" strike="noStrik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eact.js: Thư viện xây dựng giao diện người dùng dạng component.</a:t>
            </a:r>
            <a:endParaRPr lang="en-US" sz="2925" u="none" strike="noStrik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grpSp>
        <p:nvGrpSpPr>
          <p:cNvPr id="22" name="Group 22"/>
          <p:cNvGrpSpPr/>
          <p:nvPr/>
        </p:nvGrpSpPr>
        <p:grpSpPr>
          <a:xfrm rot="0">
            <a:off x="3420993" y="7369673"/>
            <a:ext cx="4846707" cy="2407282"/>
            <a:chOff x="0" y="0"/>
            <a:chExt cx="976437" cy="484981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3793400" y="7522723"/>
            <a:ext cx="4120753" cy="1214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760"/>
              </a:lnSpc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Node.js: Nền tảng chạy JavaScript phía server.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4449179" y="6713632"/>
            <a:ext cx="2790336" cy="606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04</a:t>
            </a:r>
            <a:endParaRPr lang="en-US" sz="3560" b="1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grpSp>
        <p:nvGrpSpPr>
          <p:cNvPr id="27" name="Group 27"/>
          <p:cNvGrpSpPr/>
          <p:nvPr/>
        </p:nvGrpSpPr>
        <p:grpSpPr>
          <a:xfrm rot="0">
            <a:off x="9465430" y="7369673"/>
            <a:ext cx="4846707" cy="2407282"/>
            <a:chOff x="0" y="0"/>
            <a:chExt cx="976437" cy="48498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9837837" y="7579873"/>
            <a:ext cx="4120753" cy="20970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115"/>
              </a:lnSpc>
              <a:spcBef>
                <a:spcPct val="0"/>
              </a:spcBef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Tailwind CSS: Framework CSS tiện dụng, dễ tùy biến và responsive.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10493616" y="6713632"/>
            <a:ext cx="2790336" cy="606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05</a:t>
            </a:r>
            <a:endParaRPr lang="en-US" sz="3560" b="1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02128" y="4881248"/>
            <a:ext cx="18892255" cy="8910430"/>
          </a:xfrm>
          <a:custGeom>
            <a:avLst/>
            <a:gdLst/>
            <a:ahLst/>
            <a:cxnLst/>
            <a:rect l="l" t="t" r="r" b="b"/>
            <a:pathLst>
              <a:path w="18892255" h="8910430">
                <a:moveTo>
                  <a:pt x="0" y="0"/>
                </a:moveTo>
                <a:lnTo>
                  <a:pt x="18892256" y="0"/>
                </a:lnTo>
                <a:lnTo>
                  <a:pt x="18892256" y="8910431"/>
                </a:lnTo>
                <a:lnTo>
                  <a:pt x="0" y="89104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351280" y="3605530"/>
            <a:ext cx="6794500" cy="4479290"/>
            <a:chOff x="0" y="0"/>
            <a:chExt cx="976437" cy="484981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13" name="Freeform 13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5" name="TextBox 15"/>
          <p:cNvSpPr txBox="1"/>
          <p:nvPr/>
        </p:nvSpPr>
        <p:spPr>
          <a:xfrm>
            <a:off x="3942727" y="877445"/>
            <a:ext cx="10402545" cy="8293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470"/>
              </a:lnSpc>
              <a:spcBef>
                <a:spcPct val="0"/>
              </a:spcBef>
            </a:pPr>
            <a:r>
              <a:rPr lang="en-US" sz="69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MONGODB</a:t>
            </a:r>
            <a:endParaRPr lang="en-US" sz="69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723390" y="3815715"/>
            <a:ext cx="6069330" cy="40703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Linh hoạt  với cấu trúc dữ liệu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Hiệu suất cao với dữ liệu phi cấu trúc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Lưu trữ dữ liệu dạng JSON/BSON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Hỗ trợ nhiều kiểu truy vấn mạnh mẽ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Dễ triển khai, quản lý và mở rộng trên đám mây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429028" y="2916890"/>
            <a:ext cx="2790336" cy="638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chemeClr val="tx1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ƯU điểm</a:t>
            </a:r>
            <a:endParaRPr lang="en-US" sz="3560" b="1" u="none" strike="noStrike">
              <a:solidFill>
                <a:schemeClr val="tx1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107006" y="2949275"/>
            <a:ext cx="2790336" cy="6066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rgbClr val="FFFFFF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03</a:t>
            </a:r>
            <a:endParaRPr lang="en-US" sz="3560" b="1" u="none" strike="noStrike">
              <a:solidFill>
                <a:srgbClr val="FFFFFF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  <p:grpSp>
        <p:nvGrpSpPr>
          <p:cNvPr id="33" name="Group 4"/>
          <p:cNvGrpSpPr/>
          <p:nvPr/>
        </p:nvGrpSpPr>
        <p:grpSpPr>
          <a:xfrm rot="0">
            <a:off x="10038080" y="3732530"/>
            <a:ext cx="6794500" cy="4479290"/>
            <a:chOff x="0" y="0"/>
            <a:chExt cx="976437" cy="484981"/>
          </a:xfrm>
        </p:grpSpPr>
        <p:sp>
          <p:nvSpPr>
            <p:cNvPr id="34" name="Freeform 5"/>
            <p:cNvSpPr/>
            <p:nvPr/>
          </p:nvSpPr>
          <p:spPr>
            <a:xfrm>
              <a:off x="0" y="0"/>
              <a:ext cx="976437" cy="484981"/>
            </a:xfrm>
            <a:custGeom>
              <a:avLst/>
              <a:gdLst/>
              <a:ahLst/>
              <a:cxnLst/>
              <a:rect l="l" t="t" r="r" b="b"/>
              <a:pathLst>
                <a:path w="976437" h="484981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35" name="TextBox 6"/>
            <p:cNvSpPr txBox="1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lIns="50800" tIns="50800" rIns="50800" bIns="50800" rtlCol="0" anchor="ctr"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36" name="TextBox 16"/>
          <p:cNvSpPr txBox="1"/>
          <p:nvPr/>
        </p:nvSpPr>
        <p:spPr>
          <a:xfrm>
            <a:off x="10410190" y="3942715"/>
            <a:ext cx="6069330" cy="33915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Thiếu ràng buộc dữ liệu 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Không phù hợp với giao dịch phức tạp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Tốn dung lượng hơn SQL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457200" lvl="0" indent="-457200" algn="l">
              <a:lnSpc>
                <a:spcPct val="1500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94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Chậm khi join nhiều collection</a:t>
            </a:r>
            <a:endParaRPr lang="en-US" sz="294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2115828" y="3043890"/>
            <a:ext cx="2790336" cy="638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p>
            <a:pPr marL="0" lvl="0" indent="0" algn="ctr">
              <a:lnSpc>
                <a:spcPts val="4985"/>
              </a:lnSpc>
              <a:spcBef>
                <a:spcPct val="0"/>
              </a:spcBef>
            </a:pPr>
            <a:r>
              <a:rPr lang="en-US" sz="3560" b="1" u="none" strike="noStrike">
                <a:solidFill>
                  <a:schemeClr val="tx1"/>
                </a:solidFill>
                <a:latin typeface="One Little Font Bold" panose="00000800000000000000"/>
                <a:ea typeface="One Little Font Bold" panose="00000800000000000000"/>
                <a:cs typeface="One Little Font Bold" panose="00000800000000000000"/>
                <a:sym typeface="One Little Font Bold" panose="00000800000000000000"/>
              </a:rPr>
              <a:t>Nhược điểm</a:t>
            </a:r>
            <a:endParaRPr lang="en-US" sz="3560" b="1" u="none" strike="noStrike">
              <a:solidFill>
                <a:schemeClr val="tx1"/>
              </a:solidFill>
              <a:latin typeface="One Little Font Bold" panose="00000800000000000000"/>
              <a:ea typeface="One Little Font Bold" panose="00000800000000000000"/>
              <a:cs typeface="One Little Font Bold" panose="00000800000000000000"/>
              <a:sym typeface="One Little Font Bold" panose="0000080000000000000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86514" y="6199721"/>
            <a:ext cx="17295702" cy="10886590"/>
          </a:xfrm>
          <a:custGeom>
            <a:avLst/>
            <a:gdLst/>
            <a:ahLst/>
            <a:cxnLst/>
            <a:rect l="l" t="t" r="r" b="b"/>
            <a:pathLst>
              <a:path w="17295702" h="10886590">
                <a:moveTo>
                  <a:pt x="0" y="0"/>
                </a:moveTo>
                <a:lnTo>
                  <a:pt x="17295702" y="0"/>
                </a:lnTo>
                <a:lnTo>
                  <a:pt x="17295702" y="10886589"/>
                </a:lnTo>
                <a:lnTo>
                  <a:pt x="0" y="10886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155065" y="2183130"/>
            <a:ext cx="10645140" cy="6785610"/>
            <a:chOff x="0" y="0"/>
            <a:chExt cx="2466684" cy="11698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66684" cy="1169868"/>
            </a:xfrm>
            <a:custGeom>
              <a:avLst/>
              <a:gdLst/>
              <a:ahLst/>
              <a:cxnLst/>
              <a:rect l="l" t="t" r="r" b="b"/>
              <a:pathLst>
                <a:path w="2466684" h="1169868">
                  <a:moveTo>
                    <a:pt x="24727" y="0"/>
                  </a:moveTo>
                  <a:lnTo>
                    <a:pt x="2441957" y="0"/>
                  </a:lnTo>
                  <a:cubicBezTo>
                    <a:pt x="2448515" y="0"/>
                    <a:pt x="2454805" y="2605"/>
                    <a:pt x="2459442" y="7242"/>
                  </a:cubicBezTo>
                  <a:cubicBezTo>
                    <a:pt x="2464079" y="11880"/>
                    <a:pt x="2466684" y="18169"/>
                    <a:pt x="2466684" y="24727"/>
                  </a:cubicBezTo>
                  <a:lnTo>
                    <a:pt x="2466684" y="1145141"/>
                  </a:lnTo>
                  <a:cubicBezTo>
                    <a:pt x="2466684" y="1158797"/>
                    <a:pt x="2455613" y="1169868"/>
                    <a:pt x="2441957" y="1169868"/>
                  </a:cubicBezTo>
                  <a:lnTo>
                    <a:pt x="24727" y="1169868"/>
                  </a:lnTo>
                  <a:cubicBezTo>
                    <a:pt x="11071" y="1169868"/>
                    <a:pt x="0" y="1158797"/>
                    <a:pt x="0" y="1145141"/>
                  </a:cubicBezTo>
                  <a:lnTo>
                    <a:pt x="0" y="24727"/>
                  </a:lnTo>
                  <a:cubicBezTo>
                    <a:pt x="0" y="11071"/>
                    <a:pt x="11071" y="0"/>
                    <a:pt x="247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66684" cy="120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7" name="Freeform 7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39018" y="964435"/>
            <a:ext cx="8834163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5"/>
              </a:lnSpc>
              <a:spcBef>
                <a:spcPct val="0"/>
              </a:spcBef>
            </a:pPr>
            <a:r>
              <a:rPr lang="en-US" sz="74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Kết quả đạt được</a:t>
            </a:r>
            <a:endParaRPr lang="en-US" sz="74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10514" y="2240656"/>
            <a:ext cx="9695638" cy="6414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Xây dựng website hoàn chỉnh với đăng nhập đăng ký người dùng và admin.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Thêm sản phẩm vào giỏ hàng.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Thanh toán thành công.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Hiển thị đơn hàng của người dùng khi đặt hàng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Thêm sản phẩm thành công.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2135037" y="971490"/>
            <a:ext cx="8608171" cy="6897297"/>
          </a:xfrm>
          <a:custGeom>
            <a:avLst/>
            <a:gdLst/>
            <a:ahLst/>
            <a:cxnLst/>
            <a:rect l="l" t="t" r="r" b="b"/>
            <a:pathLst>
              <a:path w="8608171" h="6897297">
                <a:moveTo>
                  <a:pt x="0" y="0"/>
                </a:moveTo>
                <a:lnTo>
                  <a:pt x="8608171" y="0"/>
                </a:lnTo>
                <a:lnTo>
                  <a:pt x="8608171" y="6897297"/>
                </a:lnTo>
                <a:lnTo>
                  <a:pt x="0" y="6897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86514" y="6199721"/>
            <a:ext cx="17295702" cy="10886590"/>
          </a:xfrm>
          <a:custGeom>
            <a:avLst/>
            <a:gdLst/>
            <a:ahLst/>
            <a:cxnLst/>
            <a:rect l="l" t="t" r="r" b="b"/>
            <a:pathLst>
              <a:path w="17295702" h="10886590">
                <a:moveTo>
                  <a:pt x="0" y="0"/>
                </a:moveTo>
                <a:lnTo>
                  <a:pt x="17295702" y="0"/>
                </a:lnTo>
                <a:lnTo>
                  <a:pt x="17295702" y="10886589"/>
                </a:lnTo>
                <a:lnTo>
                  <a:pt x="0" y="10886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155065" y="2183130"/>
            <a:ext cx="10645140" cy="6785610"/>
            <a:chOff x="0" y="0"/>
            <a:chExt cx="2466684" cy="11698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66684" cy="1169868"/>
            </a:xfrm>
            <a:custGeom>
              <a:avLst/>
              <a:gdLst/>
              <a:ahLst/>
              <a:cxnLst/>
              <a:rect l="l" t="t" r="r" b="b"/>
              <a:pathLst>
                <a:path w="2466684" h="1169868">
                  <a:moveTo>
                    <a:pt x="24727" y="0"/>
                  </a:moveTo>
                  <a:lnTo>
                    <a:pt x="2441957" y="0"/>
                  </a:lnTo>
                  <a:cubicBezTo>
                    <a:pt x="2448515" y="0"/>
                    <a:pt x="2454805" y="2605"/>
                    <a:pt x="2459442" y="7242"/>
                  </a:cubicBezTo>
                  <a:cubicBezTo>
                    <a:pt x="2464079" y="11880"/>
                    <a:pt x="2466684" y="18169"/>
                    <a:pt x="2466684" y="24727"/>
                  </a:cubicBezTo>
                  <a:lnTo>
                    <a:pt x="2466684" y="1145141"/>
                  </a:lnTo>
                  <a:cubicBezTo>
                    <a:pt x="2466684" y="1158797"/>
                    <a:pt x="2455613" y="1169868"/>
                    <a:pt x="2441957" y="1169868"/>
                  </a:cubicBezTo>
                  <a:lnTo>
                    <a:pt x="24727" y="1169868"/>
                  </a:lnTo>
                  <a:cubicBezTo>
                    <a:pt x="11071" y="1169868"/>
                    <a:pt x="0" y="1158797"/>
                    <a:pt x="0" y="1145141"/>
                  </a:cubicBezTo>
                  <a:lnTo>
                    <a:pt x="0" y="24727"/>
                  </a:lnTo>
                  <a:cubicBezTo>
                    <a:pt x="0" y="11071"/>
                    <a:pt x="11071" y="0"/>
                    <a:pt x="247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66684" cy="120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7" name="Freeform 7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39018" y="964435"/>
            <a:ext cx="8834163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5"/>
              </a:lnSpc>
              <a:spcBef>
                <a:spcPct val="0"/>
              </a:spcBef>
            </a:pPr>
            <a:r>
              <a:rPr lang="en-US" sz="74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Hạn chế</a:t>
            </a:r>
            <a:endParaRPr lang="en-US" sz="74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10514" y="2240656"/>
            <a:ext cx="9695638" cy="549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Chức năng thanh toán trực tuyến chưa hoàn thành.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Chưa có sửa và xóa sản phẩm ở trang admin.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Chưa có phần giải quyết tình trạng đơn hàng khi người dùng đặt.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2135037" y="971490"/>
            <a:ext cx="8608171" cy="6897297"/>
          </a:xfrm>
          <a:custGeom>
            <a:avLst/>
            <a:gdLst/>
            <a:ahLst/>
            <a:cxnLst/>
            <a:rect l="l" t="t" r="r" b="b"/>
            <a:pathLst>
              <a:path w="8608171" h="6897297">
                <a:moveTo>
                  <a:pt x="0" y="0"/>
                </a:moveTo>
                <a:lnTo>
                  <a:pt x="8608171" y="0"/>
                </a:lnTo>
                <a:lnTo>
                  <a:pt x="8608171" y="6897297"/>
                </a:lnTo>
                <a:lnTo>
                  <a:pt x="0" y="6897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2086514" y="6199721"/>
            <a:ext cx="17295702" cy="10886590"/>
          </a:xfrm>
          <a:custGeom>
            <a:avLst/>
            <a:gdLst/>
            <a:ahLst/>
            <a:cxnLst/>
            <a:rect l="l" t="t" r="r" b="b"/>
            <a:pathLst>
              <a:path w="17295702" h="10886590">
                <a:moveTo>
                  <a:pt x="0" y="0"/>
                </a:moveTo>
                <a:lnTo>
                  <a:pt x="17295702" y="0"/>
                </a:lnTo>
                <a:lnTo>
                  <a:pt x="17295702" y="10886589"/>
                </a:lnTo>
                <a:lnTo>
                  <a:pt x="0" y="108865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 rot="0">
            <a:off x="1155065" y="2183130"/>
            <a:ext cx="10645140" cy="6785610"/>
            <a:chOff x="0" y="0"/>
            <a:chExt cx="2466684" cy="116986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66684" cy="1169868"/>
            </a:xfrm>
            <a:custGeom>
              <a:avLst/>
              <a:gdLst/>
              <a:ahLst/>
              <a:cxnLst/>
              <a:rect l="l" t="t" r="r" b="b"/>
              <a:pathLst>
                <a:path w="2466684" h="1169868">
                  <a:moveTo>
                    <a:pt x="24727" y="0"/>
                  </a:moveTo>
                  <a:lnTo>
                    <a:pt x="2441957" y="0"/>
                  </a:lnTo>
                  <a:cubicBezTo>
                    <a:pt x="2448515" y="0"/>
                    <a:pt x="2454805" y="2605"/>
                    <a:pt x="2459442" y="7242"/>
                  </a:cubicBezTo>
                  <a:cubicBezTo>
                    <a:pt x="2464079" y="11880"/>
                    <a:pt x="2466684" y="18169"/>
                    <a:pt x="2466684" y="24727"/>
                  </a:cubicBezTo>
                  <a:lnTo>
                    <a:pt x="2466684" y="1145141"/>
                  </a:lnTo>
                  <a:cubicBezTo>
                    <a:pt x="2466684" y="1158797"/>
                    <a:pt x="2455613" y="1169868"/>
                    <a:pt x="2441957" y="1169868"/>
                  </a:cubicBezTo>
                  <a:lnTo>
                    <a:pt x="24727" y="1169868"/>
                  </a:lnTo>
                  <a:cubicBezTo>
                    <a:pt x="11071" y="1169868"/>
                    <a:pt x="0" y="1158797"/>
                    <a:pt x="0" y="1145141"/>
                  </a:cubicBezTo>
                  <a:lnTo>
                    <a:pt x="0" y="24727"/>
                  </a:lnTo>
                  <a:cubicBezTo>
                    <a:pt x="0" y="11071"/>
                    <a:pt x="11071" y="0"/>
                    <a:pt x="247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2466684" cy="120796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id="7" name="Freeform 7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339018" y="964435"/>
            <a:ext cx="8834163" cy="889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5"/>
              </a:lnSpc>
              <a:spcBef>
                <a:spcPct val="0"/>
              </a:spcBef>
            </a:pPr>
            <a:r>
              <a:rPr lang="en-US" sz="7460" b="1">
                <a:solidFill>
                  <a:srgbClr val="257167"/>
                </a:solidFill>
                <a:latin typeface="Times New Roman" panose="02020603050405020304" charset="0"/>
                <a:ea typeface="Times New Roman Bold" panose="02030802070405020303"/>
                <a:cs typeface="Times New Roman" panose="02020603050405020304" charset="0"/>
                <a:sym typeface="Times New Roman Bold" panose="02030802070405020303"/>
              </a:rPr>
              <a:t>Hướng phát triển</a:t>
            </a:r>
            <a:endParaRPr lang="en-US" sz="7460" b="1">
              <a:solidFill>
                <a:srgbClr val="257167"/>
              </a:solidFill>
              <a:latin typeface="Times New Roman" panose="02020603050405020304" charset="0"/>
              <a:ea typeface="Times New Roman Bold" panose="02030802070405020303"/>
              <a:cs typeface="Times New Roman" panose="02020603050405020304" charset="0"/>
              <a:sym typeface="Times New Roman Bold" panose="02030802070405020303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610514" y="2240656"/>
            <a:ext cx="9695638" cy="54978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Xây dựng một website hoàn chỉnh với MySQL, pgAdmin4.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Thêm các chức năng sửa, xóa.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Chỉnh sửa chức năng thanh toán trực tuyến.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  <a:t>Xây dựng giao diện bắt mắt hơn </a:t>
            </a: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  <a:p>
            <a:pPr marL="815975" lvl="1" indent="-408305" algn="l">
              <a:lnSpc>
                <a:spcPts val="7145"/>
              </a:lnSpc>
              <a:buFont typeface="Arial" panose="020B0604020202020204"/>
              <a:buChar char="•"/>
            </a:pPr>
            <a:endParaRPr lang="en-US" sz="3780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12135037" y="971490"/>
            <a:ext cx="8608171" cy="6897297"/>
          </a:xfrm>
          <a:custGeom>
            <a:avLst/>
            <a:gdLst/>
            <a:ahLst/>
            <a:cxnLst/>
            <a:rect l="l" t="t" r="r" b="b"/>
            <a:pathLst>
              <a:path w="8608171" h="6897297">
                <a:moveTo>
                  <a:pt x="0" y="0"/>
                </a:moveTo>
                <a:lnTo>
                  <a:pt x="8608171" y="0"/>
                </a:lnTo>
                <a:lnTo>
                  <a:pt x="8608171" y="6897297"/>
                </a:lnTo>
                <a:lnTo>
                  <a:pt x="0" y="6897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54521" y="2564506"/>
            <a:ext cx="19306203" cy="8620083"/>
          </a:xfrm>
          <a:custGeom>
            <a:avLst/>
            <a:gdLst/>
            <a:ahLst/>
            <a:cxnLst/>
            <a:rect l="l" t="t" r="r" b="b"/>
            <a:pathLst>
              <a:path w="19306203" h="8620083">
                <a:moveTo>
                  <a:pt x="0" y="0"/>
                </a:moveTo>
                <a:lnTo>
                  <a:pt x="19306202" y="0"/>
                </a:lnTo>
                <a:lnTo>
                  <a:pt x="19306202" y="8620083"/>
                </a:lnTo>
                <a:lnTo>
                  <a:pt x="0" y="86200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44134" b="-52254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6" name="Group 6"/>
          <p:cNvGrpSpPr>
            <a:grpSpLocks noChangeAspect="1"/>
          </p:cNvGrpSpPr>
          <p:nvPr/>
        </p:nvGrpSpPr>
        <p:grpSpPr>
          <a:xfrm rot="0">
            <a:off x="2199385" y="2887118"/>
            <a:ext cx="4369446" cy="4512764"/>
            <a:chOff x="0" y="0"/>
            <a:chExt cx="6350000" cy="6558280"/>
          </a:xfrm>
        </p:grpSpPr>
        <p:sp>
          <p:nvSpPr>
            <p:cNvPr id="7" name="Freeform 7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5"/>
              <a:stretch>
                <a:fillRect l="-27495" r="-27495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 rot="0">
            <a:off x="6959277" y="2887118"/>
            <a:ext cx="4369446" cy="4512764"/>
            <a:chOff x="0" y="0"/>
            <a:chExt cx="6350000" cy="6558280"/>
          </a:xfrm>
        </p:grpSpPr>
        <p:sp>
          <p:nvSpPr>
            <p:cNvPr id="10" name="Freeform 10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6"/>
              <a:stretch>
                <a:fillRect l="-27519" r="-27519"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id="12" name="Group 12"/>
          <p:cNvGrpSpPr>
            <a:grpSpLocks noChangeAspect="1"/>
          </p:cNvGrpSpPr>
          <p:nvPr/>
        </p:nvGrpSpPr>
        <p:grpSpPr>
          <a:xfrm rot="0">
            <a:off x="11719169" y="2887118"/>
            <a:ext cx="4369446" cy="4512764"/>
            <a:chOff x="0" y="0"/>
            <a:chExt cx="6350000" cy="6558280"/>
          </a:xfrm>
        </p:grpSpPr>
        <p:sp>
          <p:nvSpPr>
            <p:cNvPr id="13" name="Freeform 13"/>
            <p:cNvSpPr/>
            <p:nvPr/>
          </p:nvSpPr>
          <p:spPr>
            <a:xfrm>
              <a:off x="74930" y="74930"/>
              <a:ext cx="6200140" cy="6408420"/>
            </a:xfrm>
            <a:custGeom>
              <a:avLst/>
              <a:gdLst/>
              <a:ahLst/>
              <a:cxnLst/>
              <a:rect l="l" t="t" r="r" b="b"/>
              <a:pathLst>
                <a:path w="6200140" h="640842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7"/>
              <a:stretch>
                <a:fillRect l="-27567" r="-27567"/>
              </a:stretch>
            </a:blipFill>
          </p:spPr>
        </p:sp>
        <p:sp>
          <p:nvSpPr>
            <p:cNvPr id="14" name="Freeform 14"/>
            <p:cNvSpPr/>
            <p:nvPr/>
          </p:nvSpPr>
          <p:spPr>
            <a:xfrm>
              <a:off x="0" y="0"/>
              <a:ext cx="6350000" cy="6558280"/>
            </a:xfrm>
            <a:custGeom>
              <a:avLst/>
              <a:gdLst/>
              <a:ahLst/>
              <a:cxnLst/>
              <a:rect l="l" t="t" r="r" b="b"/>
              <a:pathLst>
                <a:path w="6350000" h="655828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4384108" y="1347498"/>
            <a:ext cx="9519785" cy="9511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935"/>
              </a:lnSpc>
              <a:spcBef>
                <a:spcPct val="0"/>
              </a:spcBef>
            </a:pPr>
            <a:r>
              <a:rPr lang="en-US" sz="7460">
                <a:solidFill>
                  <a:srgbClr val="257167"/>
                </a:solidFill>
                <a:latin typeface="Lilita One" panose="02000000000000000000"/>
                <a:ea typeface="Lilita One" panose="02000000000000000000"/>
                <a:cs typeface="Lilita One" panose="02000000000000000000"/>
                <a:sym typeface="Lilita One" panose="02000000000000000000"/>
              </a:rPr>
              <a:t>DEMO</a:t>
            </a:r>
            <a:endParaRPr lang="en-US" sz="7460">
              <a:solidFill>
                <a:srgbClr val="257167"/>
              </a:solidFill>
              <a:latin typeface="Lilita One" panose="02000000000000000000"/>
              <a:ea typeface="Lilita One" panose="02000000000000000000"/>
              <a:cs typeface="Lilita One" panose="02000000000000000000"/>
              <a:sym typeface="Lilita One" panose="0200000000000000000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1"/>
            <a:stretch>
              <a:fillRect t="-4777" b="-4777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211586" y="1258100"/>
            <a:ext cx="5051575" cy="8543891"/>
          </a:xfrm>
          <a:custGeom>
            <a:avLst/>
            <a:gdLst/>
            <a:ahLst/>
            <a:cxnLst/>
            <a:rect l="l" t="t" r="r" b="b"/>
            <a:pathLst>
              <a:path w="5051575" h="8543891">
                <a:moveTo>
                  <a:pt x="0" y="0"/>
                </a:moveTo>
                <a:lnTo>
                  <a:pt x="5051575" y="0"/>
                </a:lnTo>
                <a:lnTo>
                  <a:pt x="5051575" y="8543891"/>
                </a:lnTo>
                <a:lnTo>
                  <a:pt x="0" y="8543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3873013" y="2762259"/>
            <a:ext cx="10541975" cy="28107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0680"/>
              </a:lnSpc>
              <a:spcBef>
                <a:spcPct val="0"/>
              </a:spcBef>
            </a:pPr>
            <a:r>
              <a:rPr lang="en-US" sz="11485" u="none" strike="noStrike">
                <a:solidFill>
                  <a:srgbClr val="257167"/>
                </a:solidFill>
                <a:latin typeface="Lilita One" panose="02000000000000000000"/>
                <a:ea typeface="Lilita One" panose="02000000000000000000"/>
                <a:cs typeface="Lilita One" panose="02000000000000000000"/>
                <a:sym typeface="Lilita One" panose="02000000000000000000"/>
              </a:rPr>
              <a:t>THANK</a:t>
            </a:r>
            <a:endParaRPr lang="en-US" sz="11485" u="none" strike="noStrike">
              <a:solidFill>
                <a:srgbClr val="257167"/>
              </a:solidFill>
              <a:latin typeface="Lilita One" panose="02000000000000000000"/>
              <a:ea typeface="Lilita One" panose="02000000000000000000"/>
              <a:cs typeface="Lilita One" panose="02000000000000000000"/>
              <a:sym typeface="Lilita One" panose="02000000000000000000"/>
            </a:endParaRPr>
          </a:p>
          <a:p>
            <a:pPr marL="0" lvl="0" indent="0" algn="ctr">
              <a:lnSpc>
                <a:spcPts val="10680"/>
              </a:lnSpc>
              <a:spcBef>
                <a:spcPct val="0"/>
              </a:spcBef>
            </a:pPr>
            <a:r>
              <a:rPr lang="en-US" sz="11485" u="none" strike="noStrike">
                <a:solidFill>
                  <a:srgbClr val="257167"/>
                </a:solidFill>
                <a:latin typeface="Lilita One" panose="02000000000000000000"/>
                <a:ea typeface="Lilita One" panose="02000000000000000000"/>
                <a:cs typeface="Lilita One" panose="02000000000000000000"/>
                <a:sym typeface="Lilita One" panose="02000000000000000000"/>
              </a:rPr>
              <a:t>YOU</a:t>
            </a:r>
            <a:endParaRPr lang="en-US" sz="11485" u="none" strike="noStrike">
              <a:solidFill>
                <a:srgbClr val="257167"/>
              </a:solidFill>
              <a:latin typeface="Lilita One" panose="02000000000000000000"/>
              <a:ea typeface="Lilita One" panose="02000000000000000000"/>
              <a:cs typeface="Lilita One" panose="02000000000000000000"/>
              <a:sym typeface="Lilita One" panose="02000000000000000000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-784785" y="5530045"/>
            <a:ext cx="19274505" cy="9010831"/>
          </a:xfrm>
          <a:custGeom>
            <a:avLst/>
            <a:gdLst/>
            <a:ahLst/>
            <a:cxnLst/>
            <a:rect l="l" t="t" r="r" b="b"/>
            <a:pathLst>
              <a:path w="19274505" h="9010831">
                <a:moveTo>
                  <a:pt x="0" y="0"/>
                </a:moveTo>
                <a:lnTo>
                  <a:pt x="19274505" y="0"/>
                </a:lnTo>
                <a:lnTo>
                  <a:pt x="19274505" y="9010832"/>
                </a:lnTo>
                <a:lnTo>
                  <a:pt x="0" y="90108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1297277" y="7868787"/>
            <a:ext cx="16081668" cy="3645178"/>
          </a:xfrm>
          <a:custGeom>
            <a:avLst/>
            <a:gdLst/>
            <a:ahLst/>
            <a:cxnLst/>
            <a:rect l="l" t="t" r="r" b="b"/>
            <a:pathLst>
              <a:path w="16081668" h="364517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4142221" y="8278631"/>
            <a:ext cx="4593801" cy="2383034"/>
          </a:xfrm>
          <a:custGeom>
            <a:avLst/>
            <a:gdLst/>
            <a:ahLst/>
            <a:cxnLst/>
            <a:rect l="l" t="t" r="r" b="b"/>
            <a:pathLst>
              <a:path w="4593801" h="2383034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3087507" y="601646"/>
            <a:ext cx="6757559" cy="5414494"/>
          </a:xfrm>
          <a:custGeom>
            <a:avLst/>
            <a:gdLst/>
            <a:ahLst/>
            <a:cxnLst/>
            <a:rect l="l" t="t" r="r" b="b"/>
            <a:pathLst>
              <a:path w="6757559" h="5414494">
                <a:moveTo>
                  <a:pt x="0" y="0"/>
                </a:moveTo>
                <a:lnTo>
                  <a:pt x="6757559" y="0"/>
                </a:lnTo>
                <a:lnTo>
                  <a:pt x="6757559" y="5414494"/>
                </a:lnTo>
                <a:lnTo>
                  <a:pt x="0" y="541449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1430</Words>
  <Application>WPS Slides</Application>
  <PresentationFormat>On-screen Show (4:3)</PresentationFormat>
  <Paragraphs>83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3" baseType="lpstr">
      <vt:lpstr>Arial</vt:lpstr>
      <vt:lpstr>SimSun</vt:lpstr>
      <vt:lpstr>Wingdings</vt:lpstr>
      <vt:lpstr>Lilita One</vt:lpstr>
      <vt:lpstr>Times New Roman Bold</vt:lpstr>
      <vt:lpstr>Times New Roman</vt:lpstr>
      <vt:lpstr>Times New Roman</vt:lpstr>
      <vt:lpstr>Arial</vt:lpstr>
      <vt:lpstr>One Little Font Bold</vt:lpstr>
      <vt:lpstr>Segoe Print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Green Cute Group Project Presentation</dc:title>
  <dc:creator/>
  <cp:lastModifiedBy>Kiệt Lê</cp:lastModifiedBy>
  <cp:revision>3</cp:revision>
  <dcterms:created xsi:type="dcterms:W3CDTF">2006-08-16T00:00:00Z</dcterms:created>
  <dcterms:modified xsi:type="dcterms:W3CDTF">2025-05-13T09:44:10Z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06731955141143978728A626D7FBB12F_12</vt:lpwstr>
  </property>
  <property fmtid="{D5CDD505-2E9C-101B-9397-08002B2CF9AE}" pid="3" name="KSOProductBuildVer">
    <vt:lpwstr>1033-12.2.0.20795</vt:lpwstr>
  </property>
</Properties>
</file>

<file path=docProps/thumbnail.jpeg>
</file>